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32"/>
  </p:notesMasterIdLst>
  <p:sldIdLst>
    <p:sldId id="285" r:id="rId5"/>
    <p:sldId id="286" r:id="rId6"/>
    <p:sldId id="310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298" r:id="rId20"/>
    <p:sldId id="30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11" r:id="rId30"/>
    <p:sldId id="308" r:id="rId31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6" d="100"/>
          <a:sy n="96" d="100"/>
        </p:scale>
        <p:origin x="2736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8-7-2016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Tijdelijke aanduiding voor notities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nl-NL">
                <a:latin typeface="Times New Roman" charset="0"/>
                <a:ea typeface="ＭＳ Ｐゴシック" charset="0"/>
                <a:cs typeface="+mn-cs"/>
              </a:rPr>
              <a:t>Laat de studenten proberen te vertellen wat er de afgelopen 3,5 week is gebeurd</a:t>
            </a:r>
          </a:p>
        </p:txBody>
      </p:sp>
      <p:sp>
        <p:nvSpPr>
          <p:cNvPr id="19460" name="Tijdelijke aanduiding voor koptekst 3"/>
          <p:cNvSpPr>
            <a:spLocks noGrp="1"/>
          </p:cNvSpPr>
          <p:nvPr>
            <p:ph type="hdr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837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>
                <a:latin typeface="Arial Narrow" charset="0"/>
              </a:rPr>
              <a:t>Writing Good Use Cases - Instructor Notes</a:t>
            </a:r>
            <a:endParaRPr lang="en-US" sz="2000" i="1">
              <a:latin typeface="Arial" charset="0"/>
            </a:endParaRPr>
          </a:p>
        </p:txBody>
      </p:sp>
      <p:sp>
        <p:nvSpPr>
          <p:cNvPr id="19461" name="Tijdelijke aanduiding voor voettekst 4"/>
          <p:cNvSpPr>
            <a:spLocks noGrp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>
                <a:latin typeface="Arial" charset="0"/>
              </a:rPr>
              <a:t>Module 3 - Outlining Use Cases</a:t>
            </a:r>
            <a:endParaRPr lang="en-US" sz="1000">
              <a:latin typeface="ZapfHumnst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48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63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999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7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6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3011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NL" alt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9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5" name="Tijdelijke aanduiding voor notiti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nl-NL" altLang="nl-NL"/>
              <a:t>Let op dat hier wat extra info in staat (associatie is navigeerbaar…. Hebben ze nog niet gehad, hoeven de studenten ook niet te weten. Wel bij OOSE).</a:t>
            </a:r>
          </a:p>
          <a:p>
            <a:r>
              <a:rPr lang="nl-NL" altLang="nl-NL"/>
              <a:t>Let ook goed op UC Betalen, heeft..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Writing Good Use Cases - Instructor Notes</a:t>
            </a:r>
            <a:endParaRPr lang="en-US" i="1">
              <a:latin typeface="Arial" panose="020B0604020202020204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3 - Outlining Use Cases</a:t>
            </a:r>
            <a:endParaRPr lang="en-US">
              <a:latin typeface="ZapfHumns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6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nl-NL" altLang="nl-NL"/>
              <a:t>Requirements Engineers\Programmeurs en Testers</a:t>
            </a:r>
          </a:p>
          <a:p>
            <a:r>
              <a:rPr lang="nl-NL" altLang="nl-NL"/>
              <a:t>Het verschil is natuurlijk de constructieve kijk die leidt tot focus op het resultaat en de stappen er naartoe</a:t>
            </a:r>
          </a:p>
          <a:p>
            <a:r>
              <a:rPr lang="nl-NL" altLang="nl-NL"/>
              <a:t>Terwijl testers vooral geïnteresseerd zijn in hoe je van dat pad af kan raken. Destructiever.</a:t>
            </a:r>
            <a:endParaRPr lang="en-US" altLang="nl-NL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56050" y="8805863"/>
            <a:ext cx="3027363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5" tIns="46442" rIns="92885" bIns="46442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66CAF34-F4F6-45E7-88B3-60A1121B200E}" type="slidenum">
              <a:rPr lang="en-US" altLang="nl-NL"/>
              <a:pPr/>
              <a:t>25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84996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sas.han.n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stah.net/editions/community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4 les 3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Toelichting</a:t>
            </a:r>
          </a:p>
        </p:txBody>
      </p:sp>
      <p:sp>
        <p:nvSpPr>
          <p:cNvPr id="2560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Use</a:t>
            </a:r>
            <a:r>
              <a:rPr lang="nl-NL" altLang="nl-NL" sz="2400" dirty="0"/>
              <a:t> Case: zorg voor het gebruik van dezelfde naam in alle documentatie en figuren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Purpose</a:t>
            </a:r>
            <a:r>
              <a:rPr lang="nl-NL" altLang="nl-NL" sz="2400" dirty="0"/>
              <a:t>: beschrijf waarom de UC van belang is, zodat daar geen twijfel over ontstaat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Description</a:t>
            </a:r>
            <a:r>
              <a:rPr lang="nl-NL" altLang="nl-NL" sz="2400" dirty="0"/>
              <a:t>: spreekt voor zich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/>
              <a:t>Actor: toelichting op de figuur (sluit natuurlijk wel aan…)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812704"/>
            <a:ext cx="71723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8651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altLang="nl-NL"/>
              <a:t>Toelichting – 2 – </a:t>
            </a:r>
          </a:p>
        </p:txBody>
      </p:sp>
      <p:sp>
        <p:nvSpPr>
          <p:cNvPr id="26627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Stakeholders: Bij de specifieke UC (niet overal iedereen benoemen, handig voor opleiding en communicatie)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Precondities: kunnen overeenkomen met een postconditie uit andere </a:t>
            </a:r>
            <a:r>
              <a:rPr lang="nl-NL" sz="2400" dirty="0" err="1">
                <a:latin typeface="Arial" charset="0"/>
                <a:ea typeface="ＭＳ Ｐゴシック" charset="0"/>
                <a:cs typeface="Arial" charset="0"/>
              </a:rPr>
              <a:t>UCs</a:t>
            </a:r>
            <a:endParaRPr lang="nl-NL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Postcondities: ALLE mogelijke statussen (niet meer EN niet minder)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3556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21" y="1969867"/>
            <a:ext cx="7162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6495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altLang="nl-NL"/>
              <a:t>Toelichting – 3 – </a:t>
            </a:r>
          </a:p>
        </p:txBody>
      </p:sp>
      <p:sp>
        <p:nvSpPr>
          <p:cNvPr id="27651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/>
              <a:t>Basic Flow: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Benoem de actor die handeling uitvoert (staat de actor ook in het overzicht van actoren)?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Voor iedere handeling een nieuw nummer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Na het invoeren van ‘gegevens’ is het ‘logisch’ dat het systeem wat moet doen</a:t>
            </a:r>
          </a:p>
          <a:p>
            <a:pPr lvl="1">
              <a:defRPr/>
            </a:pPr>
            <a:r>
              <a:rPr lang="nl-NL" altLang="nl-NL" sz="1800" dirty="0">
                <a:ea typeface="Arial" pitchFamily="34" charset="0"/>
              </a:rPr>
              <a:t>Een </a:t>
            </a:r>
            <a:r>
              <a:rPr lang="nl-NL" altLang="nl-NL" sz="1800" dirty="0" err="1">
                <a:ea typeface="Arial" pitchFamily="34" charset="0"/>
              </a:rPr>
              <a:t>Use</a:t>
            </a:r>
            <a:r>
              <a:rPr lang="nl-NL" altLang="nl-NL" sz="1800" dirty="0">
                <a:ea typeface="Arial" pitchFamily="34" charset="0"/>
              </a:rPr>
              <a:t> Case zonder Systeem acties heeft geen toegevoegde waarde voor het systeemontwerp (er hoeft immers niets ‘gebouwd’ te worden)</a:t>
            </a:r>
          </a:p>
          <a:p>
            <a:pPr lvl="1">
              <a:defRPr/>
            </a:pPr>
            <a:endParaRPr lang="nl-NL" altLang="nl-NL" sz="1800" dirty="0">
              <a:ea typeface="Arial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80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" b="31587"/>
          <a:stretch>
            <a:fillRect/>
          </a:stretch>
        </p:blipFill>
        <p:spPr bwMode="auto">
          <a:xfrm>
            <a:off x="1786535" y="1914798"/>
            <a:ext cx="712787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5425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altLang="nl-NL"/>
              <a:t>Toelichting – 4 –</a:t>
            </a:r>
          </a:p>
        </p:txBody>
      </p:sp>
      <p:sp>
        <p:nvSpPr>
          <p:cNvPr id="28675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Alternative</a:t>
            </a:r>
            <a:r>
              <a:rPr lang="nl-NL" altLang="nl-NL" sz="2400" dirty="0"/>
              <a:t> </a:t>
            </a:r>
            <a:r>
              <a:rPr lang="nl-NL" altLang="nl-NL" sz="2400" dirty="0" err="1"/>
              <a:t>Flows</a:t>
            </a:r>
            <a:r>
              <a:rPr lang="nl-NL" altLang="nl-NL" sz="2400" dirty="0"/>
              <a:t>: welke alternatieve mogelijkheden zijn relevant?</a:t>
            </a:r>
          </a:p>
          <a:p>
            <a:pPr lvl="1">
              <a:defRPr/>
            </a:pPr>
            <a:r>
              <a:rPr lang="nl-NL" altLang="nl-NL" sz="2000" dirty="0">
                <a:ea typeface="Arial" pitchFamily="34" charset="0"/>
              </a:rPr>
              <a:t>Verwijs naar de ‘stap’ uit de Basic Flow en beschrijf vervolgens de detailstappen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 err="1"/>
              <a:t>Scenarios</a:t>
            </a:r>
            <a:endParaRPr lang="nl-NL" altLang="nl-NL" sz="2400" dirty="0"/>
          </a:p>
          <a:p>
            <a:pPr lvl="1">
              <a:defRPr/>
            </a:pPr>
            <a:r>
              <a:rPr lang="nl-NL" altLang="nl-NL" sz="2000" dirty="0">
                <a:ea typeface="Arial" pitchFamily="34" charset="0"/>
              </a:rPr>
              <a:t>Benoem de </a:t>
            </a:r>
            <a:r>
              <a:rPr lang="nl-NL" altLang="nl-NL" sz="2000" dirty="0" err="1">
                <a:ea typeface="Arial" pitchFamily="34" charset="0"/>
              </a:rPr>
              <a:t>scenarios</a:t>
            </a:r>
            <a:r>
              <a:rPr lang="nl-NL" altLang="nl-NL" sz="2000" dirty="0">
                <a:ea typeface="Arial" pitchFamily="34" charset="0"/>
              </a:rPr>
              <a:t> die op dit moment kunt onderkennen (Basic Flow + </a:t>
            </a:r>
            <a:r>
              <a:rPr lang="nl-NL" altLang="nl-NL" sz="2000" dirty="0" err="1">
                <a:ea typeface="Arial" pitchFamily="34" charset="0"/>
              </a:rPr>
              <a:t>Alternative</a:t>
            </a:r>
            <a:r>
              <a:rPr lang="nl-NL" altLang="nl-NL" sz="2000" dirty="0">
                <a:ea typeface="Arial" pitchFamily="34" charset="0"/>
              </a:rPr>
              <a:t> </a:t>
            </a:r>
            <a:r>
              <a:rPr lang="nl-NL" altLang="nl-NL" sz="2000" dirty="0" err="1">
                <a:ea typeface="Arial" pitchFamily="34" charset="0"/>
              </a:rPr>
              <a:t>Flows</a:t>
            </a:r>
            <a:r>
              <a:rPr lang="nl-NL" altLang="nl-NL" sz="2000" dirty="0">
                <a:ea typeface="Arial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dirty="0"/>
              <a:t>Eindcontrole:</a:t>
            </a:r>
          </a:p>
          <a:p>
            <a:pPr lvl="1">
              <a:defRPr/>
            </a:pPr>
            <a:r>
              <a:rPr lang="nl-NL" altLang="nl-NL" sz="2000" dirty="0">
                <a:ea typeface="Arial" pitchFamily="34" charset="0"/>
              </a:rPr>
              <a:t>Zijn alle postcondities beschreven en realiseerbaar?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9" y="1803673"/>
            <a:ext cx="71913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6658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Use Case Rapport</a:t>
            </a:r>
          </a:p>
        </p:txBody>
      </p:sp>
      <p:sp>
        <p:nvSpPr>
          <p:cNvPr id="29699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Inleveren: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Definitief (week 5): via </a:t>
            </a:r>
            <a:r>
              <a:rPr lang="nl-NL" sz="1800" dirty="0">
                <a:latin typeface="Arial" charset="0"/>
                <a:cs typeface="Arial" charset="0"/>
                <a:hlinkClick r:id="rId3"/>
              </a:rPr>
              <a:t>http://isas.han.nl</a:t>
            </a:r>
            <a:r>
              <a:rPr lang="nl-NL" sz="1800" dirty="0">
                <a:latin typeface="Arial" charset="0"/>
                <a:cs typeface="Arial" charset="0"/>
              </a:rPr>
              <a:t> (in verband met het digitale archief)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Goed om te weten: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Lever op tijd in (het systeem sluit op datum X, 15:59 uur)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Lever een eerste versie in, (je eventuele verbetering kun je later inleveren deze overschrijft automatisch de vorige versie). 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De docent bekijkt alleen de laatste versie</a:t>
            </a:r>
          </a:p>
          <a:p>
            <a:pPr lvl="1">
              <a:defRPr/>
            </a:pPr>
            <a:r>
              <a:rPr lang="nl-NL" sz="1800" dirty="0">
                <a:latin typeface="Arial" charset="0"/>
                <a:cs typeface="Arial" charset="0"/>
              </a:rPr>
              <a:t>Zorg voor een logische naamgeving van de in te leveren bestanden met daarin opgenomen je </a:t>
            </a:r>
            <a:r>
              <a:rPr lang="nl-NL" sz="1800" u="sng" dirty="0">
                <a:latin typeface="Arial" charset="0"/>
                <a:cs typeface="Arial" charset="0"/>
              </a:rPr>
              <a:t>studentnummer</a:t>
            </a:r>
            <a:r>
              <a:rPr lang="nl-NL" sz="1800" dirty="0">
                <a:latin typeface="Arial" charset="0"/>
                <a:cs typeface="Arial" charset="0"/>
              </a:rPr>
              <a:t>, </a:t>
            </a:r>
            <a:r>
              <a:rPr lang="nl-NL" sz="1800" u="sng" dirty="0">
                <a:latin typeface="Arial" charset="0"/>
                <a:cs typeface="Arial" charset="0"/>
              </a:rPr>
              <a:t>studentnaam</a:t>
            </a:r>
            <a:r>
              <a:rPr lang="nl-NL" sz="1800" dirty="0">
                <a:latin typeface="Arial" charset="0"/>
                <a:cs typeface="Arial" charset="0"/>
              </a:rPr>
              <a:t> en het </a:t>
            </a:r>
            <a:r>
              <a:rPr lang="nl-NL" sz="1800" u="sng" dirty="0">
                <a:latin typeface="Arial" charset="0"/>
                <a:cs typeface="Arial" charset="0"/>
              </a:rPr>
              <a:t>beroepsproduct</a:t>
            </a:r>
            <a:r>
              <a:rPr lang="nl-NL" sz="1800" dirty="0">
                <a:latin typeface="Arial" charset="0"/>
                <a:cs typeface="Arial" charset="0"/>
              </a:rPr>
              <a:t>. </a:t>
            </a:r>
          </a:p>
          <a:p>
            <a:pPr lvl="1">
              <a:defRPr/>
            </a:pPr>
            <a:endParaRPr lang="nl-NL" sz="1800" dirty="0">
              <a:latin typeface="Arial" charset="0"/>
              <a:cs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nl-NL" dirty="0"/>
              <a:t>30 keer een </a:t>
            </a:r>
            <a:r>
              <a:rPr lang="nl-NL" dirty="0" err="1"/>
              <a:t>Use</a:t>
            </a:r>
            <a:r>
              <a:rPr lang="nl-NL" dirty="0"/>
              <a:t> Case diagram downloaden met als titel: ‘</a:t>
            </a:r>
            <a:r>
              <a:rPr lang="nl-NL" dirty="0" err="1"/>
              <a:t>Use</a:t>
            </a:r>
            <a:r>
              <a:rPr lang="nl-NL" dirty="0"/>
              <a:t> Case Diagram.docx’ is niet prettig voor de docent….</a:t>
            </a:r>
          </a:p>
          <a:p>
            <a:endParaRPr lang="nl-NL" dirty="0"/>
          </a:p>
          <a:p>
            <a:r>
              <a:rPr lang="nl-NL" dirty="0"/>
              <a:t>Dus: </a:t>
            </a:r>
            <a:r>
              <a:rPr lang="nl-NL" b="1" dirty="0"/>
              <a:t>561234_Piet_Puk_Use_Case_Rapport_v1.0.docx</a:t>
            </a:r>
          </a:p>
          <a:p>
            <a:r>
              <a:rPr lang="nl-NL" dirty="0"/>
              <a:t>Is prima….. (en makkelijker dan .pdf)….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387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  <a:endParaRPr lang="en-GB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Beschrijf de </a:t>
            </a:r>
            <a:r>
              <a:rPr lang="nl-NL" dirty="0" err="1"/>
              <a:t>Use</a:t>
            </a:r>
            <a:r>
              <a:rPr lang="nl-NL" dirty="0"/>
              <a:t> Case voor het parkeren van één auto in een parkeergarage </a:t>
            </a:r>
          </a:p>
          <a:p>
            <a:r>
              <a:rPr lang="nl-NL" dirty="0"/>
              <a:t>Formaat: </a:t>
            </a:r>
            <a:r>
              <a:rPr lang="nl-NL" dirty="0" err="1"/>
              <a:t>SAQ_Reference_Card</a:t>
            </a:r>
            <a:endParaRPr lang="en-GB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5964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latin typeface="Arial" charset="0"/>
                <a:ea typeface="ＭＳ Ｐゴシック" charset="0"/>
                <a:cs typeface="Arial" charset="0"/>
              </a:rPr>
              <a:t>Voorbeeld uit de hoofdfase (OOSE, I/TI profielen)</a:t>
            </a:r>
          </a:p>
        </p:txBody>
      </p:sp>
      <p:sp>
        <p:nvSpPr>
          <p:cNvPr id="3072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nl-NL" b="0" dirty="0">
                <a:latin typeface="Arial" charset="0"/>
                <a:ea typeface="ＭＳ Ｐゴシック" charset="0"/>
                <a:cs typeface="Arial" charset="0"/>
              </a:rPr>
              <a:t>Dus SAQ is voor </a:t>
            </a:r>
            <a:r>
              <a:rPr lang="nl-NL" u="sng" dirty="0">
                <a:latin typeface="Arial" charset="0"/>
                <a:ea typeface="ＭＳ Ｐゴシック" charset="0"/>
                <a:cs typeface="Arial" charset="0"/>
              </a:rPr>
              <a:t>ALLE</a:t>
            </a:r>
            <a:r>
              <a:rPr lang="nl-NL" b="0" dirty="0">
                <a:latin typeface="Arial" charset="0"/>
                <a:ea typeface="ＭＳ Ｐゴシック" charset="0"/>
                <a:cs typeface="Arial" charset="0"/>
              </a:rPr>
              <a:t> HBO-ICT-studenten van belang!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2" name="Afbeelding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3260361"/>
            <a:ext cx="5628564" cy="359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7936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van de uitwerkingen</a:t>
            </a:r>
            <a:endParaRPr lang="en-GB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337365528"/>
              </p:ext>
            </p:extLst>
          </p:nvPr>
        </p:nvGraphicFramePr>
        <p:xfrm>
          <a:off x="379502" y="2196058"/>
          <a:ext cx="8391436" cy="420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ocument" r:id="rId3" imgW="5905283" imgH="2958991" progId="Word.Document.12">
                  <p:embed/>
                </p:oleObj>
              </mc:Choice>
              <mc:Fallback>
                <p:oleObj name="Document" r:id="rId3" imgW="5905283" imgH="2958991" progId="Word.Document.12">
                  <p:embed/>
                  <p:pic>
                    <p:nvPicPr>
                      <p:cNvPr id="286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02" y="2196058"/>
                        <a:ext cx="8391436" cy="4204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42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/>
              <a:t>Astah</a:t>
            </a:r>
            <a:r>
              <a:rPr dirty="0"/>
              <a:t> Community tool</a:t>
            </a:r>
            <a:endParaRPr lang="en-US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59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Herhaling week 2: Installatie </a:t>
            </a:r>
            <a:r>
              <a:rPr dirty="0" err="1"/>
              <a:t>Astah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00917" y="2268095"/>
            <a:ext cx="363562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Er zijn diverse andere tools.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Wij </a:t>
            </a:r>
            <a:r>
              <a:rPr lang="nl-NL" dirty="0" err="1"/>
              <a:t>supporten</a:t>
            </a:r>
            <a:r>
              <a:rPr lang="nl-NL" dirty="0"/>
              <a:t> de </a:t>
            </a:r>
            <a:r>
              <a:rPr lang="nl-NL" dirty="0" err="1"/>
              <a:t>Astah</a:t>
            </a:r>
            <a:r>
              <a:rPr lang="nl-NL" dirty="0"/>
              <a:t> community tool (voor Windows en Apple).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En het voldoet voor deze course.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nl-NL" dirty="0"/>
              <a:t>Download deze (of een andere) tool en installeer deze op je laptop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8" y="2577533"/>
            <a:ext cx="4852307" cy="3600855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3252" y="6211669"/>
            <a:ext cx="4371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Afbeelding gekopieerd op: 30 mei 2016 van: </a:t>
            </a:r>
            <a:br>
              <a:rPr lang="nl-NL" dirty="0"/>
            </a:br>
            <a:r>
              <a:rPr lang="nl-NL" dirty="0">
                <a:hlinkClick r:id="rId3"/>
              </a:rPr>
              <a:t>http://astah.net/editions/community</a:t>
            </a:r>
            <a:r>
              <a:rPr lang="nl-N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66586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Tussenbalans</a:t>
            </a:r>
          </a:p>
        </p:txBody>
      </p:sp>
      <p:sp>
        <p:nvSpPr>
          <p:cNvPr id="17411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Leerdoelen:</a:t>
            </a: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Terugblik op behandelde theorie</a:t>
            </a: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Toelichting op SAQ Reference Card</a:t>
            </a: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Instructie </a:t>
            </a:r>
            <a:r>
              <a:rPr lang="nl-NL" dirty="0" err="1">
                <a:latin typeface="Arial" charset="0"/>
                <a:cs typeface="Arial" charset="0"/>
              </a:rPr>
              <a:t>Astah</a:t>
            </a:r>
            <a:r>
              <a:rPr lang="nl-NL" dirty="0">
                <a:latin typeface="Arial" charset="0"/>
                <a:cs typeface="Arial" charset="0"/>
              </a:rPr>
              <a:t> – Activity </a:t>
            </a:r>
            <a:r>
              <a:rPr lang="nl-NL" dirty="0" err="1">
                <a:latin typeface="Arial" charset="0"/>
                <a:cs typeface="Arial" charset="0"/>
              </a:rPr>
              <a:t>diagrams</a:t>
            </a:r>
            <a:endParaRPr lang="nl-NL" dirty="0">
              <a:latin typeface="Arial" charset="0"/>
              <a:cs typeface="Arial" charset="0"/>
            </a:endParaRPr>
          </a:p>
          <a:p>
            <a:pPr marL="798513" lvl="1" indent="-341313" eaLnBrk="1" hangingPunct="1">
              <a:defRPr/>
            </a:pPr>
            <a:r>
              <a:rPr lang="nl-NL" dirty="0">
                <a:latin typeface="Arial" charset="0"/>
                <a:cs typeface="Arial" charset="0"/>
              </a:rPr>
              <a:t>Beantwoording vragen </a:t>
            </a:r>
            <a:r>
              <a:rPr lang="nl-NL" dirty="0" err="1">
                <a:latin typeface="Arial" charset="0"/>
                <a:cs typeface="Arial" charset="0"/>
              </a:rPr>
              <a:t>Use</a:t>
            </a:r>
            <a:r>
              <a:rPr lang="nl-NL" dirty="0">
                <a:latin typeface="Arial" charset="0"/>
                <a:cs typeface="Arial" charset="0"/>
              </a:rPr>
              <a:t> Case rapport</a:t>
            </a:r>
            <a:endParaRPr lang="en-US" dirty="0">
              <a:latin typeface="Arial" charset="0"/>
              <a:cs typeface="Arial" charset="0"/>
            </a:endParaRPr>
          </a:p>
          <a:p>
            <a:pPr marL="798513" lvl="1" indent="-341313" eaLnBrk="1" hangingPunct="1"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8385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Te gebruiken modules</a:t>
            </a:r>
            <a:endParaRPr lang="en-US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Bij het vak SAQ gebruiken we de diagrammen:</a:t>
            </a:r>
          </a:p>
          <a:p>
            <a:pPr lvl="1">
              <a:defRPr/>
            </a:pPr>
            <a:r>
              <a:rPr lang="nl-NL" dirty="0"/>
              <a:t>Class diagram</a:t>
            </a:r>
          </a:p>
          <a:p>
            <a:pPr lvl="1">
              <a:defRPr/>
            </a:pPr>
            <a:r>
              <a:rPr lang="nl-NL" dirty="0" err="1"/>
              <a:t>Use</a:t>
            </a:r>
            <a:r>
              <a:rPr lang="nl-NL" dirty="0"/>
              <a:t> Case diagram</a:t>
            </a:r>
          </a:p>
          <a:p>
            <a:pPr lvl="1">
              <a:defRPr/>
            </a:pPr>
            <a:r>
              <a:rPr lang="nl-NL" b="1" dirty="0"/>
              <a:t>Activity diagram</a:t>
            </a:r>
            <a:endParaRPr lang="en-US" b="1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313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Activity diagram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6299200" y="2110014"/>
            <a:ext cx="2699657" cy="4114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Begint altijd met een ‘</a:t>
            </a:r>
            <a:r>
              <a:rPr lang="nl-NL" sz="2400" dirty="0" err="1"/>
              <a:t>initial</a:t>
            </a:r>
            <a:r>
              <a:rPr lang="nl-NL" sz="2400" dirty="0"/>
              <a:t> node’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Eindigt altijd met een ‘</a:t>
            </a:r>
            <a:r>
              <a:rPr lang="nl-NL" sz="2400" dirty="0" err="1"/>
              <a:t>activity</a:t>
            </a:r>
            <a:r>
              <a:rPr lang="nl-NL" sz="2400" dirty="0"/>
              <a:t> </a:t>
            </a:r>
            <a:r>
              <a:rPr lang="nl-NL" sz="2400" dirty="0" err="1"/>
              <a:t>final</a:t>
            </a:r>
            <a:r>
              <a:rPr lang="nl-NL" sz="2400" dirty="0"/>
              <a:t> node’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 err="1"/>
              <a:t>Decisions</a:t>
            </a:r>
            <a:r>
              <a:rPr lang="nl-NL" sz="2400" dirty="0"/>
              <a:t> worden gevisualiseerd inclusief een ‘</a:t>
            </a:r>
            <a:r>
              <a:rPr lang="nl-NL" sz="2400" dirty="0" err="1"/>
              <a:t>guard</a:t>
            </a:r>
            <a:r>
              <a:rPr lang="nl-NL" sz="2400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4" y="2100943"/>
            <a:ext cx="5761038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9781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Toevoegen van geknikte transities 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altLang="en-US" dirty="0"/>
              <a:t>Gebruik  &lt;control&gt; toets en klik op de transitie.</a:t>
            </a:r>
          </a:p>
          <a:p>
            <a:br>
              <a:rPr lang="nl-NL" altLang="en-US" dirty="0"/>
            </a:br>
            <a:r>
              <a:rPr lang="nl-NL" altLang="en-US" dirty="0"/>
              <a:t>LET OP: teken met behulp van ‘rechte lijnen’ en ‘haakse hoeken’</a:t>
            </a:r>
          </a:p>
          <a:p>
            <a:endParaRPr lang="nl-NL" altLang="en-US" dirty="0"/>
          </a:p>
          <a:p>
            <a:r>
              <a:rPr lang="nl-NL" altLang="en-US" dirty="0"/>
              <a:t>Vermijd kruisende lijnen</a:t>
            </a:r>
          </a:p>
          <a:p>
            <a:endParaRPr lang="nl-NL" altLang="en-US" dirty="0"/>
          </a:p>
          <a:p>
            <a:r>
              <a:rPr lang="nl-NL" altLang="en-US" dirty="0"/>
              <a:t>Bij een beslissing is de default route ‘recht naar beneden’</a:t>
            </a:r>
            <a:endParaRPr lang="en-US" altLang="en-US" dirty="0"/>
          </a:p>
          <a:p>
            <a:endParaRPr lang="en-GB" dirty="0"/>
          </a:p>
        </p:txBody>
      </p:sp>
      <p:pic>
        <p:nvPicPr>
          <p:cNvPr id="33796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96" y="2160000"/>
            <a:ext cx="392430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8014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z="2000" dirty="0"/>
              <a:t>Stereotype &lt;&lt;</a:t>
            </a:r>
            <a:r>
              <a:rPr sz="2000" dirty="0" err="1"/>
              <a:t>use</a:t>
            </a:r>
            <a:r>
              <a:rPr sz="2000" dirty="0"/>
              <a:t> case&gt;&gt; toevoegen aan </a:t>
            </a:r>
            <a:r>
              <a:rPr sz="2000" dirty="0" err="1"/>
              <a:t>Activity</a:t>
            </a:r>
            <a:endParaRPr lang="en-US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/>
          <a:srcRect b="5582"/>
          <a:stretch/>
        </p:blipFill>
        <p:spPr>
          <a:xfrm>
            <a:off x="2767013" y="2644578"/>
            <a:ext cx="6102350" cy="3240966"/>
          </a:xfrm>
          <a:ln>
            <a:miter lim="800000"/>
            <a:headEnd/>
            <a:tailEnd/>
          </a:ln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ounded Rectangular Callout 5"/>
          <p:cNvSpPr/>
          <p:nvPr/>
        </p:nvSpPr>
        <p:spPr>
          <a:xfrm>
            <a:off x="4583566" y="5527449"/>
            <a:ext cx="2881312" cy="1268412"/>
          </a:xfrm>
          <a:prstGeom prst="wedgeRoundRectCallout">
            <a:avLst>
              <a:gd name="adj1" fmla="val -105644"/>
              <a:gd name="adj2" fmla="val -95221"/>
              <a:gd name="adj3" fmla="val 1666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nl-NL" dirty="0"/>
              <a:t>Selecteer </a:t>
            </a:r>
            <a:r>
              <a:rPr lang="nl-NL" dirty="0" err="1"/>
              <a:t>activity</a:t>
            </a:r>
            <a:r>
              <a:rPr lang="nl-NL" dirty="0"/>
              <a:t> en voeg een stereotype toe en noem die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534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Postcondities als </a:t>
            </a:r>
            <a:r>
              <a:rPr dirty="0" err="1"/>
              <a:t>note</a:t>
            </a:r>
            <a:r>
              <a:rPr dirty="0"/>
              <a:t> toevoegen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767013" y="2644577"/>
            <a:ext cx="6102350" cy="3432571"/>
          </a:xfrm>
          <a:ln>
            <a:miter lim="800000"/>
            <a:headEnd/>
            <a:tailEnd/>
          </a:ln>
        </p:spPr>
      </p:pic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1046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Afsluitend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 err="1"/>
              <a:t>Use</a:t>
            </a:r>
            <a:r>
              <a:rPr lang="nl-NL" sz="2400" dirty="0"/>
              <a:t> Case is taal in ontwikkeltraject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Taal die je vanuit verschillende rollen moet kennen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Waarbij je wel vanuit een eigen invalshoek kijkt</a:t>
            </a:r>
            <a:endParaRPr lang="en-US" sz="24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4447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77" y="2174238"/>
            <a:ext cx="7767085" cy="41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6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altLang="nl-NL">
                <a:latin typeface="Arial" charset="0"/>
                <a:cs typeface="Arial" charset="0"/>
              </a:rPr>
              <a:t>Huiswerk</a:t>
            </a:r>
          </a:p>
        </p:txBody>
      </p:sp>
      <p:sp>
        <p:nvSpPr>
          <p:cNvPr id="19459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nl-NL" sz="2400" dirty="0"/>
              <a:t>Werk verder aan de uitwerking van de casus </a:t>
            </a:r>
            <a:r>
              <a:rPr lang="nl-NL" sz="2400" dirty="0" err="1"/>
              <a:t>GameParadise</a:t>
            </a:r>
            <a:r>
              <a:rPr lang="nl-NL" sz="2400" dirty="0"/>
              <a:t>, verwerk de feedback van vandaag.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nl-NL" sz="2400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406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HBO student is positief kritisch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Het onderwijs tot nu toe is:</a:t>
            </a:r>
          </a:p>
          <a:p>
            <a:endParaRPr lang="nl-NL" dirty="0"/>
          </a:p>
          <a:p>
            <a:r>
              <a:rPr lang="nl-NL" dirty="0"/>
              <a:t>Gebaseerd op: </a:t>
            </a:r>
          </a:p>
          <a:p>
            <a:pPr marL="285750" indent="-285750">
              <a:buFontTx/>
              <a:buChar char="-"/>
            </a:pPr>
            <a:r>
              <a:rPr lang="nl-NL" dirty="0"/>
              <a:t>beschikbaar werk</a:t>
            </a:r>
          </a:p>
          <a:p>
            <a:pPr marL="285750" indent="-285750">
              <a:buFontTx/>
              <a:buChar char="-"/>
            </a:pPr>
            <a:r>
              <a:rPr lang="nl-NL" dirty="0"/>
              <a:t>Vooral bedoeld ter oriëntatie op beroepenveld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Daardoor: relatief veel bieb (theoretisch) werk – in het klein nabouwen in een werkplaats toepassing.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Wil je ook VELD werk doen?</a:t>
            </a:r>
          </a:p>
          <a:p>
            <a:r>
              <a:rPr lang="nl-NL" dirty="0"/>
              <a:t>Wat zijn dan je mogelijkheden??</a:t>
            </a:r>
          </a:p>
        </p:txBody>
      </p:sp>
      <p:pic>
        <p:nvPicPr>
          <p:cNvPr id="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5770" y="2200495"/>
            <a:ext cx="4600710" cy="46007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238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Terugblik</a:t>
            </a:r>
          </a:p>
        </p:txBody>
      </p:sp>
      <p:sp>
        <p:nvSpPr>
          <p:cNvPr id="18435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nl-NL" altLang="nl-NL"/>
              <a:t>…..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1408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Terugblik 2</a:t>
            </a:r>
          </a:p>
        </p:txBody>
      </p:sp>
      <p:sp>
        <p:nvSpPr>
          <p:cNvPr id="2048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nl-NL" altLang="nl-NL" sz="2400"/>
              <a:t>System Development Lifecycle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Planning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Analysis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Design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Implementation</a:t>
            </a:r>
          </a:p>
          <a:p>
            <a:pPr>
              <a:defRPr/>
            </a:pPr>
            <a:r>
              <a:rPr lang="nl-NL" altLang="nl-NL" sz="2400"/>
              <a:t>Aanpakken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Waterfall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Prototyping:</a:t>
            </a:r>
          </a:p>
          <a:p>
            <a:pPr lvl="2">
              <a:defRPr/>
            </a:pPr>
            <a:r>
              <a:rPr lang="nl-NL" altLang="nl-NL">
                <a:ea typeface="Arial" pitchFamily="34" charset="0"/>
              </a:rPr>
              <a:t>System prototyping</a:t>
            </a:r>
          </a:p>
          <a:p>
            <a:pPr lvl="2">
              <a:defRPr/>
            </a:pPr>
            <a:r>
              <a:rPr lang="nl-NL" altLang="nl-NL">
                <a:ea typeface="Arial" pitchFamily="34" charset="0"/>
              </a:rPr>
              <a:t>Throwaway prototyping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Agile</a:t>
            </a:r>
          </a:p>
          <a:p>
            <a:pPr lvl="1">
              <a:defRPr/>
            </a:pPr>
            <a:r>
              <a:rPr lang="nl-NL" altLang="nl-NL" sz="2000">
                <a:ea typeface="Arial" pitchFamily="34" charset="0"/>
              </a:rPr>
              <a:t>…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7309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Planning</a:t>
            </a:r>
          </a:p>
        </p:txBody>
      </p:sp>
      <p:sp>
        <p:nvSpPr>
          <p:cNvPr id="21507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Work Breakdown </a:t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Structure</a:t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RACI tabel</a:t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GANTT Chart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5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1660355"/>
            <a:ext cx="284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9747"/>
            <a:ext cx="260191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381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4080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latin typeface="Arial" charset="0"/>
                <a:ea typeface="ＭＳ Ｐゴシック" charset="0"/>
                <a:cs typeface="Arial" charset="0"/>
              </a:rPr>
              <a:t>Analysis</a:t>
            </a:r>
          </a:p>
        </p:txBody>
      </p:sp>
      <p:sp>
        <p:nvSpPr>
          <p:cNvPr id="22531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Requirements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 (</a:t>
            </a:r>
            <a:r>
              <a:rPr lang="nl-NL" u="sng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0"/>
                <a:cs typeface="Arial" charset="0"/>
              </a:rPr>
              <a:t>F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URPS</a:t>
            </a:r>
          </a:p>
          <a:p>
            <a:pPr lvl="1">
              <a:defRPr/>
            </a:pPr>
            <a:r>
              <a:rPr lang="nl-NL" dirty="0" err="1">
                <a:latin typeface="Arial" charset="0"/>
                <a:cs typeface="Arial" charset="0"/>
              </a:rPr>
              <a:t>Functional</a:t>
            </a:r>
            <a:endParaRPr lang="nl-NL" dirty="0">
              <a:latin typeface="Arial" charset="0"/>
              <a:cs typeface="Arial" charset="0"/>
            </a:endParaRPr>
          </a:p>
          <a:p>
            <a:pPr lvl="1">
              <a:defRPr/>
            </a:pPr>
            <a:r>
              <a:rPr lang="nl-NL" dirty="0">
                <a:latin typeface="Arial" charset="0"/>
                <a:cs typeface="Arial" charset="0"/>
              </a:rPr>
              <a:t>Non </a:t>
            </a:r>
            <a:r>
              <a:rPr lang="nl-NL" dirty="0" err="1">
                <a:latin typeface="Arial" charset="0"/>
                <a:cs typeface="Arial" charset="0"/>
              </a:rPr>
              <a:t>Functional</a:t>
            </a:r>
            <a:endParaRPr lang="nl-NL" dirty="0"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Prioriteiten (bv.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MoSCoW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Use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 Case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Diagrams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61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37" y="4342947"/>
            <a:ext cx="3563900" cy="251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/>
          <p:cNvCxnSpPr/>
          <p:nvPr/>
        </p:nvCxnSpPr>
        <p:spPr>
          <a:xfrm flipH="1">
            <a:off x="3497283" y="2778826"/>
            <a:ext cx="1448790" cy="11697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336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latin typeface="Arial" charset="0"/>
                <a:ea typeface="ＭＳ Ｐゴシック" charset="0"/>
                <a:cs typeface="Arial" charset="0"/>
              </a:rPr>
              <a:t>Use Case (Diagrams)</a:t>
            </a:r>
          </a:p>
        </p:txBody>
      </p:sp>
      <p:sp>
        <p:nvSpPr>
          <p:cNvPr id="23555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/>
              <a:t>Actoren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 err="1"/>
              <a:t>Use</a:t>
            </a:r>
            <a:r>
              <a:rPr lang="nl-NL" altLang="nl-NL" dirty="0"/>
              <a:t> Cases</a:t>
            </a:r>
          </a:p>
          <a:p>
            <a:pPr lvl="1">
              <a:defRPr/>
            </a:pPr>
            <a:r>
              <a:rPr lang="nl-NL" altLang="nl-NL" dirty="0">
                <a:ea typeface="Arial" pitchFamily="34" charset="0"/>
              </a:rPr>
              <a:t>Extended </a:t>
            </a:r>
            <a:r>
              <a:rPr lang="nl-NL" altLang="nl-NL" dirty="0" err="1">
                <a:ea typeface="Arial" pitchFamily="34" charset="0"/>
              </a:rPr>
              <a:t>use</a:t>
            </a:r>
            <a:r>
              <a:rPr lang="nl-NL" altLang="nl-NL" dirty="0">
                <a:ea typeface="Arial" pitchFamily="34" charset="0"/>
              </a:rPr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/>
              <a:t>Relaties tussen </a:t>
            </a:r>
            <a:r>
              <a:rPr lang="nl-NL" altLang="nl-NL" dirty="0" err="1"/>
              <a:t>Use</a:t>
            </a:r>
            <a:r>
              <a:rPr lang="nl-NL" altLang="nl-NL" dirty="0"/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 err="1"/>
              <a:t>Use</a:t>
            </a:r>
            <a:r>
              <a:rPr lang="nl-NL" altLang="nl-NL" dirty="0"/>
              <a:t> case </a:t>
            </a:r>
            <a:r>
              <a:rPr lang="nl-NL" altLang="nl-NL" dirty="0" err="1"/>
              <a:t>alternative</a:t>
            </a:r>
            <a:r>
              <a:rPr lang="nl-NL" altLang="nl-NL" dirty="0"/>
              <a:t> </a:t>
            </a:r>
            <a:r>
              <a:rPr lang="nl-NL" altLang="nl-NL" dirty="0" err="1"/>
              <a:t>flows</a:t>
            </a:r>
            <a:endParaRPr lang="nl-NL" altLang="nl-NL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 err="1"/>
              <a:t>Use</a:t>
            </a:r>
            <a:r>
              <a:rPr lang="nl-NL" altLang="nl-NL" dirty="0"/>
              <a:t> case </a:t>
            </a:r>
            <a:r>
              <a:rPr lang="nl-NL" altLang="nl-NL" dirty="0" err="1"/>
              <a:t>scenarios</a:t>
            </a:r>
            <a:r>
              <a:rPr lang="nl-NL" altLang="nl-NL" dirty="0"/>
              <a:t> opnemen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dirty="0"/>
              <a:t>….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1589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latin typeface="Arial" charset="0"/>
                <a:ea typeface="ＭＳ Ｐゴシック" charset="0"/>
                <a:cs typeface="Arial" charset="0"/>
              </a:rPr>
              <a:t>SAQ Reference Template</a:t>
            </a:r>
          </a:p>
        </p:txBody>
      </p:sp>
      <p:sp>
        <p:nvSpPr>
          <p:cNvPr id="24579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b="0" dirty="0"/>
              <a:t>Veel theorie beschikbaar over UML en </a:t>
            </a:r>
            <a:r>
              <a:rPr lang="nl-NL" altLang="nl-NL" sz="2400" b="0" dirty="0" err="1"/>
              <a:t>Use</a:t>
            </a:r>
            <a:r>
              <a:rPr lang="nl-NL" altLang="nl-NL" sz="2400" b="0" dirty="0"/>
              <a:t> Cases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b="0" dirty="0"/>
              <a:t>Binnen ICA proberen we één standaard te introduceren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400" b="0" dirty="0"/>
              <a:t>Op pagina 1 korte samenvatting met </a:t>
            </a:r>
            <a:r>
              <a:rPr lang="nl-NL" altLang="nl-NL" sz="2400" b="0" dirty="0" err="1"/>
              <a:t>DO’s</a:t>
            </a:r>
            <a:r>
              <a:rPr lang="nl-NL" altLang="nl-NL" sz="2400" b="0" dirty="0"/>
              <a:t> en </a:t>
            </a:r>
            <a:r>
              <a:rPr lang="nl-NL" altLang="nl-NL" sz="2400" b="0" dirty="0" err="1"/>
              <a:t>DON’Ts</a:t>
            </a:r>
            <a:endParaRPr lang="nl-NL" altLang="nl-NL" sz="2400" b="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nl-NL" sz="2400" b="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nl-NL" sz="2000" b="0" dirty="0"/>
              <a:t>LET OP: bij de SAQ opdracht MOET je de </a:t>
            </a:r>
            <a:r>
              <a:rPr lang="nl-NL" altLang="nl-NL" sz="2000" b="0" dirty="0" err="1"/>
              <a:t>Alternative</a:t>
            </a:r>
            <a:r>
              <a:rPr lang="nl-NL" altLang="nl-NL" sz="2000" b="0" dirty="0"/>
              <a:t> </a:t>
            </a:r>
            <a:r>
              <a:rPr lang="nl-NL" altLang="nl-NL" sz="2000" b="0" dirty="0" err="1"/>
              <a:t>Flows</a:t>
            </a:r>
            <a:r>
              <a:rPr lang="nl-NL" altLang="nl-NL" sz="2000" b="0" dirty="0"/>
              <a:t> benoemen (het uitwerken in stappen hoeft niet in deze tabel, volgt bij Beroepsproduct II). Normaliter werk je </a:t>
            </a:r>
            <a:r>
              <a:rPr lang="nl-NL" altLang="nl-NL" sz="2000" b="0" dirty="0" err="1"/>
              <a:t>Alternative</a:t>
            </a:r>
            <a:r>
              <a:rPr lang="nl-NL" altLang="nl-NL" sz="2000" b="0" dirty="0"/>
              <a:t> </a:t>
            </a:r>
            <a:r>
              <a:rPr lang="nl-NL" altLang="nl-NL" sz="2000" b="0" dirty="0" err="1"/>
              <a:t>Flows</a:t>
            </a:r>
            <a:r>
              <a:rPr lang="nl-NL" altLang="nl-NL" sz="2000" b="0" dirty="0"/>
              <a:t> ook uit in detailstappen.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962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2F6E7F57-9C93-4CA1-9A3A-B6C72705A638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959</Words>
  <Application>Microsoft Office PowerPoint</Application>
  <PresentationFormat>Diavoorstelling (4:3)</PresentationFormat>
  <Paragraphs>167</Paragraphs>
  <Slides>27</Slides>
  <Notes>7</Notes>
  <HiddenSlides>2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9" baseType="lpstr">
      <vt:lpstr>ＭＳ Ｐゴシック</vt:lpstr>
      <vt:lpstr>ＭＳ Ｐゴシック</vt:lpstr>
      <vt:lpstr>Arial</vt:lpstr>
      <vt:lpstr>Arial Narrow</vt:lpstr>
      <vt:lpstr>Calibri</vt:lpstr>
      <vt:lpstr>Helvetica Neue</vt:lpstr>
      <vt:lpstr>Helvetica Neue Light</vt:lpstr>
      <vt:lpstr>Times New Roman</vt:lpstr>
      <vt:lpstr>Wingdings</vt:lpstr>
      <vt:lpstr>ZapfHumnst BT</vt:lpstr>
      <vt:lpstr>Office Theme</vt:lpstr>
      <vt:lpstr>Document</vt:lpstr>
      <vt:lpstr>System Analysis &amp; Quality week 4 les 3</vt:lpstr>
      <vt:lpstr>Tussenbalans</vt:lpstr>
      <vt:lpstr>HBO student is positief kritisch</vt:lpstr>
      <vt:lpstr>Terugblik</vt:lpstr>
      <vt:lpstr>Terugblik 2</vt:lpstr>
      <vt:lpstr>Planning</vt:lpstr>
      <vt:lpstr>Analysis</vt:lpstr>
      <vt:lpstr>Use Case (Diagrams)</vt:lpstr>
      <vt:lpstr>SAQ Reference Template</vt:lpstr>
      <vt:lpstr>Toelichting</vt:lpstr>
      <vt:lpstr>Toelichting – 2 – </vt:lpstr>
      <vt:lpstr>Toelichting – 3 – </vt:lpstr>
      <vt:lpstr>Toelichting – 4 –</vt:lpstr>
      <vt:lpstr>Use Case Rapport</vt:lpstr>
      <vt:lpstr>Oefening</vt:lpstr>
      <vt:lpstr>Voorbeeld uit de hoofdfase (OOSE, I/TI profielen)</vt:lpstr>
      <vt:lpstr>Een van de uitwerkingen</vt:lpstr>
      <vt:lpstr>Astah Community tool</vt:lpstr>
      <vt:lpstr>Herhaling week 2: Installatie Astah</vt:lpstr>
      <vt:lpstr>Te gebruiken modules</vt:lpstr>
      <vt:lpstr>Activity diagram</vt:lpstr>
      <vt:lpstr>Toevoegen van geknikte transities </vt:lpstr>
      <vt:lpstr>Stereotype &lt;&lt;use case&gt;&gt; toevoegen aan Activity</vt:lpstr>
      <vt:lpstr>Postcondities als note toevoegen</vt:lpstr>
      <vt:lpstr>Afsluitend</vt:lpstr>
      <vt:lpstr>PowerPoint-presentatie</vt:lpstr>
      <vt:lpstr>Huiswerk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Gerrit Vogelzang</cp:lastModifiedBy>
  <cp:revision>27</cp:revision>
  <dcterms:created xsi:type="dcterms:W3CDTF">2014-01-23T08:58:40Z</dcterms:created>
  <dcterms:modified xsi:type="dcterms:W3CDTF">2016-07-08T11:23:32Z</dcterms:modified>
</cp:coreProperties>
</file>